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859" r:id="rId2"/>
    <p:sldId id="931" r:id="rId3"/>
    <p:sldId id="934" r:id="rId4"/>
    <p:sldId id="938" r:id="rId5"/>
    <p:sldId id="910" r:id="rId6"/>
    <p:sldId id="911" r:id="rId7"/>
    <p:sldId id="912" r:id="rId8"/>
    <p:sldId id="913" r:id="rId9"/>
    <p:sldId id="914" r:id="rId10"/>
    <p:sldId id="935" r:id="rId11"/>
    <p:sldId id="936" r:id="rId12"/>
    <p:sldId id="937" r:id="rId13"/>
    <p:sldId id="915" r:id="rId14"/>
    <p:sldId id="916" r:id="rId15"/>
    <p:sldId id="917" r:id="rId16"/>
    <p:sldId id="918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22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  殖民地人民的反抗与资本主义制度的扩展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第一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单元  总结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与提升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美国内战为美国资本主义的发展扫清了障碍。因为经过这场战争，美国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推翻了英国殖民统治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实现了国家独立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摧毁了君主统治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传播了资产阶级自由民主思想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维护了国家统一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废除了奴隶制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文明开化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向西方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09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俄国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年农奴制改革和日本明治维新的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考点3.EPS" descr="id:21474900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3178" y="922746"/>
            <a:ext cx="1241425" cy="4235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6287"/>
              </p:ext>
            </p:extLst>
          </p:nvPr>
        </p:nvGraphicFramePr>
        <p:xfrm>
          <a:off x="346376" y="1522917"/>
          <a:ext cx="11368119" cy="4470830"/>
        </p:xfrm>
        <a:graphic>
          <a:graphicData uri="http://schemas.openxmlformats.org/drawingml/2006/table">
            <a:tbl>
              <a:tblPr firstRow="1" firstCol="1" bandRow="1"/>
              <a:tblGrid>
                <a:gridCol w="1198200">
                  <a:extLst>
                    <a:ext uri="{9D8B030D-6E8A-4147-A177-3AD203B41FA5}">
                      <a16:colId xmlns:a16="http://schemas.microsoft.com/office/drawing/2014/main" val="937490640"/>
                    </a:ext>
                  </a:extLst>
                </a:gridCol>
                <a:gridCol w="950230">
                  <a:extLst>
                    <a:ext uri="{9D8B030D-6E8A-4147-A177-3AD203B41FA5}">
                      <a16:colId xmlns:a16="http://schemas.microsoft.com/office/drawing/2014/main" val="3159100556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3932360770"/>
                    </a:ext>
                  </a:extLst>
                </a:gridCol>
                <a:gridCol w="4467161">
                  <a:extLst>
                    <a:ext uri="{9D8B030D-6E8A-4147-A177-3AD203B41FA5}">
                      <a16:colId xmlns:a16="http://schemas.microsoft.com/office/drawing/2014/main" val="2903265937"/>
                    </a:ext>
                  </a:extLst>
                </a:gridCol>
              </a:tblGrid>
              <a:tr h="2903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年农奴制改革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明治维新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041838"/>
                  </a:ext>
                </a:extLst>
              </a:tr>
              <a:tr h="290364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相同点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都发生在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807957"/>
                  </a:ext>
                </a:extLst>
              </a:tr>
              <a:tr h="2903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性质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都是自上而下的资产阶级性质的改革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839916"/>
                  </a:ext>
                </a:extLst>
              </a:tr>
              <a:tr h="2903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都成功了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且两国都走上了发展资本主义的道路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161494"/>
                  </a:ext>
                </a:extLst>
              </a:tr>
              <a:tr h="2903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局限性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改革都不彻底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都保留了大量封建残余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91311"/>
                  </a:ext>
                </a:extLst>
              </a:tr>
              <a:tr h="54399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不同点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国内出现农奴制危机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内外交困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面临着严重的社会危机和民族危机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250303"/>
                  </a:ext>
                </a:extLst>
              </a:tr>
              <a:tr h="6303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目的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防止人民革命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维护沙皇专制统治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发展资本主义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摆脱外来侵略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751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7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绥化中考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使俄国一跃成为欧洲军事强国，开启了俄国近代化进程的改革是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大化改新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彼得一世改革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卡德纳斯改革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戈尔巴乔夫改革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俄国为摆脱落后局面先后进行了一系列的改革和革命。下列事件推动俄国走上发展资本主义道路的是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彼得一世改革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废除农奴制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二月革命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十月革命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74764" y="891468"/>
            <a:ext cx="377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104346" y="3077586"/>
            <a:ext cx="377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66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在俄国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年改革中，购买土地的赎金成为农民的终身债务，甚至传给了儿子。为避免赎金没有着落，村社限制农民外迁。由此可知，这场改革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彻底清除农奴制的残余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阻碍了俄国社会进步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提倡学习西方生活方式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是对农民的沉重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掠夺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1974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明治天皇政府把全国分成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县，县知事由中央任命；承认土地私有和买卖；建立了大批工厂；仿照欧美设立了新式学校。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材料反映了明治维新的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枣庄中考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月，日本新政府颁布了《五条誓文》，其中之一为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破除旧来之陋习，一本天地之公道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破除旧来之陋习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的措施是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废藩置县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实行征兵制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推行地税改革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文明开化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1468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047534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该国以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东方道德、西方技艺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为口号，向西方借用了它所盼望的东西，在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世纪末，成功成为亚洲第一个砸碎西方锁链的国家。推动该国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的历史事件是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洋务运动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大化改新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农奴制改革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明治维新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菏泽中考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年，欧美数百年间的变化在日本急速上演，使它从一个落后封闭的封建国家一跃成为君主立宪制的现代大国。日本的这一变化归因于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大化改新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幕府统治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明治维新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民主化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079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135766" y="41663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眉山中考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世纪中期发生在世界上的一些大事，这些事件反映出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欧洲中心地位已确立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电气时代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已到来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世界各国正同步发展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521239"/>
              </p:ext>
            </p:extLst>
          </p:nvPr>
        </p:nvGraphicFramePr>
        <p:xfrm>
          <a:off x="618171" y="1700808"/>
          <a:ext cx="10971213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5485308">
                  <a:extLst>
                    <a:ext uri="{9D8B030D-6E8A-4147-A177-3AD203B41FA5}">
                      <a16:colId xmlns:a16="http://schemas.microsoft.com/office/drawing/2014/main" val="2244844509"/>
                    </a:ext>
                  </a:extLst>
                </a:gridCol>
                <a:gridCol w="5485905">
                  <a:extLst>
                    <a:ext uri="{9D8B030D-6E8A-4147-A177-3AD203B41FA5}">
                      <a16:colId xmlns:a16="http://schemas.microsoft.com/office/drawing/2014/main" val="2286097797"/>
                    </a:ext>
                  </a:extLst>
                </a:gridCol>
              </a:tblGrid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事件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1547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1861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俄国农奴制改革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131659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1861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1865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美国内战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878798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1868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日本明治维新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24975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1288408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14" y="908720"/>
            <a:ext cx="11593288" cy="4488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46" y="1916832"/>
            <a:ext cx="11530424" cy="14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836712"/>
            <a:ext cx="11593288" cy="3964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930" y="1412776"/>
            <a:ext cx="7748553" cy="46454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185" y="5508179"/>
            <a:ext cx="1501971" cy="11127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0125" y="5827423"/>
            <a:ext cx="3039358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9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76893"/>
            <a:ext cx="10425744" cy="53130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401" y="718191"/>
            <a:ext cx="2004011" cy="151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拉丁美洲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独立运动与印度民族大起义的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567000" cy="463342"/>
          </a:xfrm>
          <a:prstGeom prst="rect">
            <a:avLst/>
          </a:prstGeom>
        </p:spPr>
      </p:pic>
      <p:pic>
        <p:nvPicPr>
          <p:cNvPr id="4" name="考点1.EPS" descr="id:21474900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68965"/>
            <a:ext cx="1177290" cy="43878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568728"/>
              </p:ext>
            </p:extLst>
          </p:nvPr>
        </p:nvGraphicFramePr>
        <p:xfrm>
          <a:off x="478582" y="2049614"/>
          <a:ext cx="11233248" cy="4206240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199188698"/>
                    </a:ext>
                  </a:extLst>
                </a:gridCol>
                <a:gridCol w="4903825">
                  <a:extLst>
                    <a:ext uri="{9D8B030D-6E8A-4147-A177-3AD203B41FA5}">
                      <a16:colId xmlns:a16="http://schemas.microsoft.com/office/drawing/2014/main" val="2260522851"/>
                    </a:ext>
                  </a:extLst>
                </a:gridCol>
                <a:gridCol w="5177295">
                  <a:extLst>
                    <a:ext uri="{9D8B030D-6E8A-4147-A177-3AD203B41FA5}">
                      <a16:colId xmlns:a16="http://schemas.microsoft.com/office/drawing/2014/main" val="4101580641"/>
                    </a:ext>
                  </a:extLst>
                </a:gridCol>
              </a:tblGrid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拉丁美洲独立运动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印度民族大起义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4860812"/>
                  </a:ext>
                </a:extLst>
              </a:tr>
              <a:tr h="15457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背景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西班牙、葡萄牙对拉丁美洲残酷的殖民统治和经济掠夺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美国独立战争和法国大革命的影响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英国对印度残酷的政治统治和经济剥削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使印度人民反英情绪日益高涨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463361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世纪末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世纪初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1857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1859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268536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领导者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玻利瓦尔、圣马丁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章西女王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43108"/>
                  </a:ext>
                </a:extLst>
              </a:tr>
              <a:tr h="10305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结果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解放了西班牙在南美洲的殖民地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葡萄牙统治下的巴西宣布独立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最终失败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但沉重打击了英国殖民者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452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黔东南中考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世纪初，拉丁美洲掀起了一场反抗殖民统治、争取民族独立的运动。在这场运动中被誉为南美的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解放者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玻利瓦尔和圣马丁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华盛顿和林肯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苏克雷和佩雷斯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章西女王和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47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81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美国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独立战争和南北战争的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en-US"/>
          </a:p>
        </p:txBody>
      </p:sp>
      <p:pic>
        <p:nvPicPr>
          <p:cNvPr id="3" name="考点2.EPS" descr="id:21474900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01629"/>
            <a:ext cx="1278255" cy="4235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936398"/>
              </p:ext>
            </p:extLst>
          </p:nvPr>
        </p:nvGraphicFramePr>
        <p:xfrm>
          <a:off x="351818" y="1269972"/>
          <a:ext cx="11342120" cy="5249420"/>
        </p:xfrm>
        <a:graphic>
          <a:graphicData uri="http://schemas.openxmlformats.org/drawingml/2006/table">
            <a:tbl>
              <a:tblPr firstRow="1" firstCol="1" bandRow="1"/>
              <a:tblGrid>
                <a:gridCol w="690369">
                  <a:extLst>
                    <a:ext uri="{9D8B030D-6E8A-4147-A177-3AD203B41FA5}">
                      <a16:colId xmlns:a16="http://schemas.microsoft.com/office/drawing/2014/main" val="3079216420"/>
                    </a:ext>
                  </a:extLst>
                </a:gridCol>
                <a:gridCol w="1218703">
                  <a:extLst>
                    <a:ext uri="{9D8B030D-6E8A-4147-A177-3AD203B41FA5}">
                      <a16:colId xmlns:a16="http://schemas.microsoft.com/office/drawing/2014/main" val="1395022297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1767690103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912018129"/>
                    </a:ext>
                  </a:extLst>
                </a:gridCol>
              </a:tblGrid>
              <a:tr h="15473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独立战争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南北战争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224711"/>
                  </a:ext>
                </a:extLst>
              </a:tr>
              <a:tr h="812352">
                <a:tc rowSpan="6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同</a:t>
                      </a: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根本原因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资本主义的发展受到殖民统治的阻碍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南方种植园经济严重阻碍了北方资本主义的发展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625596"/>
                  </a:ext>
                </a:extLst>
              </a:tr>
              <a:tr h="5415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目的</a:t>
                      </a: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推翻英国的殖民统治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取得民族独立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维护国家统一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废除黑人奴隶制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255366"/>
                  </a:ext>
                </a:extLst>
              </a:tr>
              <a:tr h="773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方式</a:t>
                      </a: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民族解放战争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内战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12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阶段特征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属于早期资产阶级革命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处在工场手工业阶段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处在工业资本主义发展、资产阶级在世界范围内确立其统治的时期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419472"/>
                  </a:ext>
                </a:extLst>
              </a:tr>
              <a:tr h="259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性质</a:t>
                      </a: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具有民族解放战争和资产阶级革命的双重性质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是美国历史上的第二次资产阶级革命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9283639"/>
                  </a:ext>
                </a:extLst>
              </a:tr>
              <a:tr h="11218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影响</a:t>
                      </a: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使美国摆脱了英国的殖民枷锁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为发展资本主义开辟了道路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维护了国家统一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废除了奴隶制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清除了资本主义发展的最大障碍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713447"/>
                  </a:ext>
                </a:extLst>
              </a:tr>
              <a:tr h="7736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相同点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都是为了发展资本主义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都带有资产阶级革命的性质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01" marR="47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393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林肯在一次讲演中说：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一幢裂开的房子是站立不住的。我相信这个政府不能永远维持半奴隶和半自由的状态。我不期望联邦解散，我不期望房子崩塌，但我的确希望它停止分裂。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林肯认为当前的首要目标是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推翻殖民统治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推翻幕府统治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维护国家的统一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维护种植园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759502" y="20025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赤峰中考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有学者称，他带领美国人民走出了那段国家将要分裂和前景黯淡无光的日子，他维护统一的意志，至今也没有任何记录证明他对此放弃过。材料中的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领导了美国独立战争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发表了《解放黑人奴隶宣言》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起草了《独立宣言》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领导了美国走出经济大危机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14686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902</Words>
  <Application>Microsoft Office PowerPoint</Application>
  <PresentationFormat>自定义</PresentationFormat>
  <Paragraphs>137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294</cp:revision>
  <dcterms:created xsi:type="dcterms:W3CDTF">2020-11-06T05:24:40Z</dcterms:created>
  <dcterms:modified xsi:type="dcterms:W3CDTF">2024-12-15T14:28:47Z</dcterms:modified>
</cp:coreProperties>
</file>